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54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8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95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81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72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65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9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77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90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94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C03B-C442-4BE0-A267-3146A53877E9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02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 smtClean="0"/>
              <a:t>1. </a:t>
            </a:r>
            <a:r>
              <a:rPr lang="it-IT" dirty="0" smtClean="0"/>
              <a:t>La rigidità della Costituzione non sarebbe garantita se non ci fosse un giudice che la faccia valere </a:t>
            </a:r>
            <a:r>
              <a:rPr lang="it-IT" i="1" dirty="0" smtClean="0"/>
              <a:t>contro</a:t>
            </a:r>
            <a:r>
              <a:rPr lang="it-IT" dirty="0" smtClean="0"/>
              <a:t> la legislazione ordinaria</a:t>
            </a:r>
            <a:endParaRPr lang="it-IT" i="1" dirty="0"/>
          </a:p>
        </p:txBody>
      </p:sp>
      <p:sp>
        <p:nvSpPr>
          <p:cNvPr id="4" name="Rettangolo 3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5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/>
              <a:t>1. La rigidità della Costituzione non sarebbe garantita se non ci fosse un giudice che la faccia valere </a:t>
            </a:r>
            <a:r>
              <a:rPr lang="it-IT" i="1" dirty="0"/>
              <a:t>contro</a:t>
            </a:r>
            <a:r>
              <a:rPr lang="it-IT" dirty="0"/>
              <a:t> la legislazione ordinaria</a:t>
            </a:r>
            <a:endParaRPr lang="it-IT" i="1" dirty="0"/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2</a:t>
            </a:r>
            <a:r>
              <a:rPr lang="it-IT" dirty="0" smtClean="0"/>
              <a:t>. </a:t>
            </a:r>
            <a:r>
              <a:rPr lang="it-IT" dirty="0" smtClean="0"/>
              <a:t>Il </a:t>
            </a:r>
            <a:r>
              <a:rPr lang="it-IT" i="1" dirty="0" err="1" smtClean="0"/>
              <a:t>judicial</a:t>
            </a:r>
            <a:r>
              <a:rPr lang="it-IT" i="1" dirty="0" smtClean="0"/>
              <a:t> </a:t>
            </a:r>
            <a:r>
              <a:rPr lang="it-IT" i="1" dirty="0" err="1" smtClean="0"/>
              <a:t>review</a:t>
            </a:r>
            <a:r>
              <a:rPr lang="it-IT" dirty="0" smtClean="0"/>
              <a:t> è perciò il principale compito della Corte costituzionale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815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/>
              <a:t>1. La rigidità della Costituzione non sarebbe garantita se non ci fosse un giudice che la faccia valere </a:t>
            </a:r>
            <a:r>
              <a:rPr lang="it-IT" i="1" dirty="0"/>
              <a:t>contro</a:t>
            </a:r>
            <a:r>
              <a:rPr lang="it-IT" dirty="0"/>
              <a:t> la legislazione ordinaria</a:t>
            </a:r>
            <a:endParaRPr lang="it-IT" i="1" dirty="0"/>
          </a:p>
          <a:p>
            <a:pPr algn="l"/>
            <a:endParaRPr lang="it-IT" dirty="0"/>
          </a:p>
          <a:p>
            <a:pPr algn="l"/>
            <a:r>
              <a:rPr lang="it-IT" dirty="0"/>
              <a:t>2. Il </a:t>
            </a:r>
            <a:r>
              <a:rPr lang="it-IT" i="1" dirty="0" err="1"/>
              <a:t>judicial</a:t>
            </a:r>
            <a:r>
              <a:rPr lang="it-IT" i="1" dirty="0"/>
              <a:t> </a:t>
            </a:r>
            <a:r>
              <a:rPr lang="it-IT" i="1" dirty="0" err="1"/>
              <a:t>review</a:t>
            </a:r>
            <a:r>
              <a:rPr lang="it-IT" dirty="0"/>
              <a:t> è perciò il principale compito della Corte costituzionale</a:t>
            </a:r>
          </a:p>
          <a:p>
            <a:pPr algn="l"/>
            <a:r>
              <a:rPr lang="it-IT" dirty="0" smtClean="0"/>
              <a:t>3</a:t>
            </a:r>
            <a:r>
              <a:rPr lang="it-IT" dirty="0" smtClean="0"/>
              <a:t>. </a:t>
            </a:r>
            <a:r>
              <a:rPr lang="it-IT" dirty="0" smtClean="0"/>
              <a:t>Ci sono due accessi al sindacato della Corte: incidentale e in via d’azione.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285102" y="3402227"/>
            <a:ext cx="9300519" cy="1186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259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099" y="1476674"/>
            <a:ext cx="9144000" cy="524943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dirty="0"/>
              <a:t>1. La rigidità della Costituzione non sarebbe garantita se non ci fosse un giudice che la faccia valere </a:t>
            </a:r>
            <a:r>
              <a:rPr lang="it-IT" i="1" dirty="0"/>
              <a:t>contro</a:t>
            </a:r>
            <a:r>
              <a:rPr lang="it-IT" dirty="0"/>
              <a:t> la legislazione ordinaria</a:t>
            </a:r>
            <a:endParaRPr lang="it-IT" i="1" dirty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2</a:t>
            </a:r>
            <a:r>
              <a:rPr lang="it-IT" dirty="0"/>
              <a:t>. Il </a:t>
            </a:r>
            <a:r>
              <a:rPr lang="it-IT" i="1" dirty="0" err="1"/>
              <a:t>judicial</a:t>
            </a:r>
            <a:r>
              <a:rPr lang="it-IT" i="1" dirty="0"/>
              <a:t> </a:t>
            </a:r>
            <a:r>
              <a:rPr lang="it-IT" i="1" dirty="0" err="1"/>
              <a:t>review</a:t>
            </a:r>
            <a:r>
              <a:rPr lang="it-IT" dirty="0"/>
              <a:t> è perciò il principale compito della Corte costituzionale</a:t>
            </a:r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3</a:t>
            </a:r>
            <a:r>
              <a:rPr lang="it-IT" dirty="0"/>
              <a:t>. Ci sono due accessi al sindacato della Corte: incidentale e in via d’azione</a:t>
            </a:r>
            <a:r>
              <a:rPr lang="it-IT" dirty="0" smtClean="0"/>
              <a:t>. Il primo è «concreto», il secondo «astratto»</a:t>
            </a:r>
            <a:endParaRPr lang="it-IT" dirty="0"/>
          </a:p>
          <a:p>
            <a:pPr algn="l"/>
            <a:endParaRPr lang="it-IT" dirty="0" smtClean="0"/>
          </a:p>
          <a:p>
            <a:pPr algn="l"/>
            <a:r>
              <a:rPr lang="it-IT" smtClean="0"/>
              <a:t>4</a:t>
            </a:r>
            <a:r>
              <a:rPr lang="it-IT" dirty="0" smtClean="0"/>
              <a:t>. </a:t>
            </a:r>
            <a:r>
              <a:rPr lang="it-IT" dirty="0" smtClean="0"/>
              <a:t>Le sentenze di rigetto operano nel mondo delle «idee»; quelle di accoglimento nel mondo delle «cose» (perciò le prime hanno effetti </a:t>
            </a:r>
            <a:r>
              <a:rPr lang="it-IT" i="1" dirty="0" smtClean="0"/>
              <a:t>inter </a:t>
            </a:r>
            <a:r>
              <a:rPr lang="it-IT" i="1" dirty="0" err="1" smtClean="0"/>
              <a:t>partes</a:t>
            </a:r>
            <a:r>
              <a:rPr lang="it-IT" dirty="0" smtClean="0"/>
              <a:t>, le seconde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dirty="0" smtClean="0"/>
              <a:t>)</a:t>
            </a:r>
            <a:endParaRPr lang="it-IT" dirty="0" smtClean="0"/>
          </a:p>
          <a:p>
            <a:pPr algn="l"/>
            <a:endParaRPr lang="it-IT" dirty="0"/>
          </a:p>
          <a:p>
            <a:pPr algn="l"/>
            <a:r>
              <a:rPr lang="it-IT" dirty="0" smtClean="0"/>
              <a:t>5. </a:t>
            </a:r>
            <a:r>
              <a:rPr lang="it-IT" dirty="0" smtClean="0"/>
              <a:t>Ma la Corte svolge anche altre funzioni: nei conflitti di attribuzione e nell’ammissibilità del </a:t>
            </a:r>
            <a:r>
              <a:rPr lang="it-IT" i="1" dirty="0" smtClean="0"/>
              <a:t>referendum</a:t>
            </a:r>
            <a:endParaRPr lang="it-IT" i="1" dirty="0" smtClean="0"/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285102" y="3402227"/>
            <a:ext cx="9300519" cy="1186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285101" y="4588476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285100" y="5657292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558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…nelle precedenti puntate…</vt:lpstr>
      <vt:lpstr>…nelle precedenti puntate…</vt:lpstr>
      <vt:lpstr>…nelle precedenti puntate…</vt:lpstr>
      <vt:lpstr>…nelle precedenti puntate…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…nelle precedenti puntate…</dc:title>
  <dc:creator>roberto bin</dc:creator>
  <cp:lastModifiedBy>roberto bin</cp:lastModifiedBy>
  <cp:revision>7</cp:revision>
  <dcterms:created xsi:type="dcterms:W3CDTF">2015-11-17T09:59:59Z</dcterms:created>
  <dcterms:modified xsi:type="dcterms:W3CDTF">2018-11-26T10:09:12Z</dcterms:modified>
</cp:coreProperties>
</file>