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C03B-C442-4BE0-A267-3146A53877E9}" type="datetimeFigureOut">
              <a:rPr lang="it-IT" smtClean="0"/>
              <a:t>26/11/2018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C8F25-BE7C-4706-8EE6-9CE03D5213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4548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C03B-C442-4BE0-A267-3146A53877E9}" type="datetimeFigureOut">
              <a:rPr lang="it-IT" smtClean="0"/>
              <a:t>26/11/2018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C8F25-BE7C-4706-8EE6-9CE03D5213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0864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C03B-C442-4BE0-A267-3146A53877E9}" type="datetimeFigureOut">
              <a:rPr lang="it-IT" smtClean="0"/>
              <a:t>26/11/2018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C8F25-BE7C-4706-8EE6-9CE03D5213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6958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C03B-C442-4BE0-A267-3146A53877E9}" type="datetimeFigureOut">
              <a:rPr lang="it-IT" smtClean="0"/>
              <a:t>26/11/2018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C8F25-BE7C-4706-8EE6-9CE03D5213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5812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C03B-C442-4BE0-A267-3146A53877E9}" type="datetimeFigureOut">
              <a:rPr lang="it-IT" smtClean="0"/>
              <a:t>26/11/2018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C8F25-BE7C-4706-8EE6-9CE03D5213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8725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C03B-C442-4BE0-A267-3146A53877E9}" type="datetimeFigureOut">
              <a:rPr lang="it-IT" smtClean="0"/>
              <a:t>26/11/2018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C8F25-BE7C-4706-8EE6-9CE03D5213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2656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C03B-C442-4BE0-A267-3146A53877E9}" type="datetimeFigureOut">
              <a:rPr lang="it-IT" smtClean="0"/>
              <a:t>26/11/2018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C8F25-BE7C-4706-8EE6-9CE03D5213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892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C03B-C442-4BE0-A267-3146A53877E9}" type="datetimeFigureOut">
              <a:rPr lang="it-IT" smtClean="0"/>
              <a:t>26/11/2018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C8F25-BE7C-4706-8EE6-9CE03D5213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1919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C03B-C442-4BE0-A267-3146A53877E9}" type="datetimeFigureOut">
              <a:rPr lang="it-IT" smtClean="0"/>
              <a:t>26/11/2018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C8F25-BE7C-4706-8EE6-9CE03D5213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8779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C03B-C442-4BE0-A267-3146A53877E9}" type="datetimeFigureOut">
              <a:rPr lang="it-IT" smtClean="0"/>
              <a:t>26/11/2018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C8F25-BE7C-4706-8EE6-9CE03D5213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5901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C03B-C442-4BE0-A267-3146A53877E9}" type="datetimeFigureOut">
              <a:rPr lang="it-IT" smtClean="0"/>
              <a:t>26/11/2018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C8F25-BE7C-4706-8EE6-9CE03D5213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7941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BEC03B-C442-4BE0-A267-3146A53877E9}" type="datetimeFigureOut">
              <a:rPr lang="it-IT" smtClean="0"/>
              <a:t>26/11/2018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2C8F25-BE7C-4706-8EE6-9CE03D5213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9024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441622" y="372720"/>
            <a:ext cx="9144000" cy="492253"/>
          </a:xfrm>
        </p:spPr>
        <p:txBody>
          <a:bodyPr>
            <a:noAutofit/>
          </a:bodyPr>
          <a:lstStyle/>
          <a:p>
            <a:r>
              <a:rPr lang="it-IT" sz="3200" dirty="0" smtClean="0"/>
              <a:t>…nelle precedenti puntate…</a:t>
            </a:r>
            <a:endParaRPr lang="it-IT" sz="32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85103" y="1476675"/>
            <a:ext cx="9144000" cy="4454567"/>
          </a:xfrm>
        </p:spPr>
        <p:txBody>
          <a:bodyPr/>
          <a:lstStyle/>
          <a:p>
            <a:pPr algn="l"/>
            <a:r>
              <a:rPr lang="it-IT" dirty="0" smtClean="0"/>
              <a:t>1. </a:t>
            </a:r>
            <a:r>
              <a:rPr lang="it-IT" dirty="0" smtClean="0"/>
              <a:t>La rigidità della Costituzione non sarebbe garantita se non ci fosse un giudice che la faccia valere </a:t>
            </a:r>
            <a:r>
              <a:rPr lang="it-IT" i="1" dirty="0" smtClean="0"/>
              <a:t>contro</a:t>
            </a:r>
            <a:r>
              <a:rPr lang="it-IT" dirty="0" smtClean="0"/>
              <a:t> la legislazione ordinaria</a:t>
            </a:r>
            <a:endParaRPr lang="it-IT" i="1" dirty="0"/>
          </a:p>
        </p:txBody>
      </p:sp>
      <p:sp>
        <p:nvSpPr>
          <p:cNvPr id="4" name="Rettangolo 3"/>
          <p:cNvSpPr/>
          <p:nvPr/>
        </p:nvSpPr>
        <p:spPr>
          <a:xfrm>
            <a:off x="1285103" y="1476674"/>
            <a:ext cx="9300519" cy="106881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6553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441622" y="372720"/>
            <a:ext cx="9144000" cy="492253"/>
          </a:xfrm>
        </p:spPr>
        <p:txBody>
          <a:bodyPr>
            <a:noAutofit/>
          </a:bodyPr>
          <a:lstStyle/>
          <a:p>
            <a:r>
              <a:rPr lang="it-IT" sz="3200" dirty="0" smtClean="0"/>
              <a:t>…nelle precedenti puntate…</a:t>
            </a:r>
            <a:endParaRPr lang="it-IT" sz="32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85103" y="1476675"/>
            <a:ext cx="9144000" cy="4454567"/>
          </a:xfrm>
        </p:spPr>
        <p:txBody>
          <a:bodyPr/>
          <a:lstStyle/>
          <a:p>
            <a:pPr algn="l"/>
            <a:r>
              <a:rPr lang="it-IT" dirty="0"/>
              <a:t>1. La rigidità della Costituzione non sarebbe garantita se non ci fosse un giudice che la faccia valere </a:t>
            </a:r>
            <a:r>
              <a:rPr lang="it-IT" i="1" dirty="0"/>
              <a:t>contro</a:t>
            </a:r>
            <a:r>
              <a:rPr lang="it-IT" dirty="0"/>
              <a:t> la legislazione ordinaria</a:t>
            </a:r>
            <a:endParaRPr lang="it-IT" i="1" dirty="0"/>
          </a:p>
          <a:p>
            <a:pPr algn="l"/>
            <a:endParaRPr lang="it-IT" dirty="0" smtClean="0"/>
          </a:p>
          <a:p>
            <a:pPr algn="l"/>
            <a:r>
              <a:rPr lang="it-IT" dirty="0" smtClean="0"/>
              <a:t>2</a:t>
            </a:r>
            <a:r>
              <a:rPr lang="it-IT" dirty="0" smtClean="0"/>
              <a:t>. </a:t>
            </a:r>
            <a:r>
              <a:rPr lang="it-IT" dirty="0" smtClean="0"/>
              <a:t>Il </a:t>
            </a:r>
            <a:r>
              <a:rPr lang="it-IT" i="1" dirty="0" err="1" smtClean="0"/>
              <a:t>judicial</a:t>
            </a:r>
            <a:r>
              <a:rPr lang="it-IT" i="1" dirty="0" smtClean="0"/>
              <a:t> </a:t>
            </a:r>
            <a:r>
              <a:rPr lang="it-IT" i="1" dirty="0" err="1" smtClean="0"/>
              <a:t>review</a:t>
            </a:r>
            <a:r>
              <a:rPr lang="it-IT" dirty="0" smtClean="0"/>
              <a:t> è perciò il principale compito della Corte costituzionale</a:t>
            </a: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1285102" y="2545491"/>
            <a:ext cx="9300519" cy="8567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1285103" y="1476674"/>
            <a:ext cx="9300519" cy="106881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08152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441622" y="372720"/>
            <a:ext cx="9144000" cy="492253"/>
          </a:xfrm>
        </p:spPr>
        <p:txBody>
          <a:bodyPr>
            <a:noAutofit/>
          </a:bodyPr>
          <a:lstStyle/>
          <a:p>
            <a:r>
              <a:rPr lang="it-IT" sz="3200" dirty="0" smtClean="0"/>
              <a:t>…nelle precedenti puntate…</a:t>
            </a:r>
            <a:endParaRPr lang="it-IT" sz="32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85103" y="1476675"/>
            <a:ext cx="9144000" cy="4454567"/>
          </a:xfrm>
        </p:spPr>
        <p:txBody>
          <a:bodyPr/>
          <a:lstStyle/>
          <a:p>
            <a:pPr algn="l"/>
            <a:r>
              <a:rPr lang="it-IT" dirty="0"/>
              <a:t>1. La rigidità della Costituzione non sarebbe garantita se non ci fosse un giudice che la faccia valere </a:t>
            </a:r>
            <a:r>
              <a:rPr lang="it-IT" i="1" dirty="0"/>
              <a:t>contro</a:t>
            </a:r>
            <a:r>
              <a:rPr lang="it-IT" dirty="0"/>
              <a:t> la legislazione ordinaria</a:t>
            </a:r>
            <a:endParaRPr lang="it-IT" i="1" dirty="0"/>
          </a:p>
          <a:p>
            <a:pPr algn="l"/>
            <a:endParaRPr lang="it-IT" dirty="0"/>
          </a:p>
          <a:p>
            <a:pPr algn="l"/>
            <a:r>
              <a:rPr lang="it-IT" dirty="0"/>
              <a:t>2. Il </a:t>
            </a:r>
            <a:r>
              <a:rPr lang="it-IT" i="1" dirty="0" err="1"/>
              <a:t>judicial</a:t>
            </a:r>
            <a:r>
              <a:rPr lang="it-IT" i="1" dirty="0"/>
              <a:t> </a:t>
            </a:r>
            <a:r>
              <a:rPr lang="it-IT" i="1" dirty="0" err="1"/>
              <a:t>review</a:t>
            </a:r>
            <a:r>
              <a:rPr lang="it-IT" dirty="0"/>
              <a:t> è perciò il principale compito della Corte costituzionale</a:t>
            </a:r>
          </a:p>
          <a:p>
            <a:pPr algn="l"/>
            <a:r>
              <a:rPr lang="it-IT" dirty="0" smtClean="0"/>
              <a:t>3</a:t>
            </a:r>
            <a:r>
              <a:rPr lang="it-IT" dirty="0" smtClean="0"/>
              <a:t>. </a:t>
            </a:r>
            <a:r>
              <a:rPr lang="it-IT" dirty="0" smtClean="0"/>
              <a:t>Ci sono due accessi al sindacato della Corte: incidentale e in via d’azione.</a:t>
            </a: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1285102" y="2545491"/>
            <a:ext cx="9300519" cy="8567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1285103" y="1476674"/>
            <a:ext cx="9300519" cy="106881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1285102" y="3402227"/>
            <a:ext cx="9300519" cy="118624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82599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441622" y="372720"/>
            <a:ext cx="9144000" cy="492253"/>
          </a:xfrm>
        </p:spPr>
        <p:txBody>
          <a:bodyPr>
            <a:noAutofit/>
          </a:bodyPr>
          <a:lstStyle/>
          <a:p>
            <a:r>
              <a:rPr lang="it-IT" sz="3200" dirty="0" smtClean="0"/>
              <a:t>…nelle precedenti puntate…</a:t>
            </a:r>
            <a:endParaRPr lang="it-IT" sz="32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85099" y="1476674"/>
            <a:ext cx="9144000" cy="5249434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it-IT" dirty="0"/>
              <a:t>1. La rigidità della Costituzione non sarebbe garantita se non ci fosse un giudice che la faccia valere </a:t>
            </a:r>
            <a:r>
              <a:rPr lang="it-IT" i="1" dirty="0"/>
              <a:t>contro</a:t>
            </a:r>
            <a:r>
              <a:rPr lang="it-IT" dirty="0"/>
              <a:t> la legislazione ordinaria</a:t>
            </a:r>
            <a:endParaRPr lang="it-IT" i="1" dirty="0"/>
          </a:p>
          <a:p>
            <a:pPr algn="l"/>
            <a:endParaRPr lang="it-IT" dirty="0"/>
          </a:p>
          <a:p>
            <a:pPr algn="l"/>
            <a:endParaRPr lang="it-IT" dirty="0" smtClean="0"/>
          </a:p>
          <a:p>
            <a:pPr algn="l"/>
            <a:r>
              <a:rPr lang="it-IT" dirty="0" smtClean="0"/>
              <a:t>2</a:t>
            </a:r>
            <a:r>
              <a:rPr lang="it-IT" dirty="0"/>
              <a:t>. Il </a:t>
            </a:r>
            <a:r>
              <a:rPr lang="it-IT" i="1" dirty="0" err="1"/>
              <a:t>judicial</a:t>
            </a:r>
            <a:r>
              <a:rPr lang="it-IT" i="1" dirty="0"/>
              <a:t> </a:t>
            </a:r>
            <a:r>
              <a:rPr lang="it-IT" i="1" dirty="0" err="1"/>
              <a:t>review</a:t>
            </a:r>
            <a:r>
              <a:rPr lang="it-IT" dirty="0"/>
              <a:t> è perciò il principale compito della Corte costituzionale</a:t>
            </a:r>
          </a:p>
          <a:p>
            <a:pPr algn="l"/>
            <a:endParaRPr lang="it-IT" dirty="0"/>
          </a:p>
          <a:p>
            <a:pPr algn="l"/>
            <a:endParaRPr lang="it-IT" dirty="0" smtClean="0"/>
          </a:p>
          <a:p>
            <a:pPr algn="l"/>
            <a:r>
              <a:rPr lang="it-IT" dirty="0" smtClean="0"/>
              <a:t>3</a:t>
            </a:r>
            <a:r>
              <a:rPr lang="it-IT" dirty="0"/>
              <a:t>. Ci sono due accessi al sindacato della Corte: incidentale e in via d’azione</a:t>
            </a:r>
            <a:r>
              <a:rPr lang="it-IT" dirty="0" smtClean="0"/>
              <a:t>. Il primo è «concreto», il secondo «astratto»</a:t>
            </a:r>
            <a:endParaRPr lang="it-IT" dirty="0"/>
          </a:p>
          <a:p>
            <a:pPr algn="l"/>
            <a:endParaRPr lang="it-IT" dirty="0" smtClean="0"/>
          </a:p>
          <a:p>
            <a:pPr algn="l"/>
            <a:r>
              <a:rPr lang="it-IT" smtClean="0"/>
              <a:t>4</a:t>
            </a:r>
            <a:r>
              <a:rPr lang="it-IT" dirty="0" smtClean="0"/>
              <a:t>. </a:t>
            </a:r>
            <a:r>
              <a:rPr lang="it-IT" dirty="0" smtClean="0"/>
              <a:t>Le sentenze di rigetto operano nel mondo delle «idee»; quelle di accoglimento nel mondo delle «cose» (perciò le prime hanno effetti </a:t>
            </a:r>
            <a:r>
              <a:rPr lang="it-IT" i="1" dirty="0" smtClean="0"/>
              <a:t>inter </a:t>
            </a:r>
            <a:r>
              <a:rPr lang="it-IT" i="1" dirty="0" err="1" smtClean="0"/>
              <a:t>partes</a:t>
            </a:r>
            <a:r>
              <a:rPr lang="it-IT" dirty="0" smtClean="0"/>
              <a:t>, le seconde </a:t>
            </a:r>
            <a:r>
              <a:rPr lang="it-IT" i="1" dirty="0" smtClean="0"/>
              <a:t>erga </a:t>
            </a:r>
            <a:r>
              <a:rPr lang="it-IT" i="1" dirty="0" err="1" smtClean="0"/>
              <a:t>omnes</a:t>
            </a:r>
            <a:r>
              <a:rPr lang="it-IT" dirty="0" smtClean="0"/>
              <a:t>)</a:t>
            </a:r>
            <a:endParaRPr lang="it-IT" dirty="0" smtClean="0"/>
          </a:p>
          <a:p>
            <a:pPr algn="l"/>
            <a:endParaRPr lang="it-IT" dirty="0"/>
          </a:p>
          <a:p>
            <a:pPr algn="l"/>
            <a:r>
              <a:rPr lang="it-IT" dirty="0" smtClean="0"/>
              <a:t>5. </a:t>
            </a:r>
            <a:r>
              <a:rPr lang="it-IT" dirty="0" smtClean="0"/>
              <a:t>Ma la Corte svolge anche altre funzioni: nei conflitti di attribuzione e nell’ammissibilità del </a:t>
            </a:r>
            <a:r>
              <a:rPr lang="it-IT" i="1" dirty="0" smtClean="0"/>
              <a:t>referendum</a:t>
            </a:r>
            <a:endParaRPr lang="it-IT" i="1" dirty="0" smtClean="0"/>
          </a:p>
          <a:p>
            <a:pPr algn="l"/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1285102" y="2545491"/>
            <a:ext cx="9300519" cy="8567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1285103" y="1476674"/>
            <a:ext cx="9300519" cy="106881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1285102" y="3402227"/>
            <a:ext cx="9300519" cy="118624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1285101" y="4588476"/>
            <a:ext cx="9300519" cy="106881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8"/>
          <p:cNvSpPr/>
          <p:nvPr/>
        </p:nvSpPr>
        <p:spPr>
          <a:xfrm>
            <a:off x="1285100" y="5657292"/>
            <a:ext cx="9300519" cy="106881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95580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250</Words>
  <Application>Microsoft Office PowerPoint</Application>
  <PresentationFormat>Widescreen</PresentationFormat>
  <Paragraphs>23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di Office</vt:lpstr>
      <vt:lpstr>…nelle precedenti puntate…</vt:lpstr>
      <vt:lpstr>…nelle precedenti puntate…</vt:lpstr>
      <vt:lpstr>…nelle precedenti puntate…</vt:lpstr>
      <vt:lpstr>…nelle precedenti puntate…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…nelle precedenti puntate…</dc:title>
  <dc:creator>roberto bin</dc:creator>
  <cp:lastModifiedBy>roberto bin</cp:lastModifiedBy>
  <cp:revision>7</cp:revision>
  <dcterms:created xsi:type="dcterms:W3CDTF">2015-11-17T09:59:59Z</dcterms:created>
  <dcterms:modified xsi:type="dcterms:W3CDTF">2018-11-26T10:09:12Z</dcterms:modified>
</cp:coreProperties>
</file>